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58" r:id="rId4"/>
    <p:sldId id="266" r:id="rId5"/>
    <p:sldId id="267" r:id="rId6"/>
    <p:sldId id="268" r:id="rId7"/>
    <p:sldId id="269" r:id="rId8"/>
    <p:sldId id="270" r:id="rId9"/>
    <p:sldId id="263" r:id="rId10"/>
    <p:sldId id="272" r:id="rId11"/>
    <p:sldId id="273" r:id="rId12"/>
    <p:sldId id="274" r:id="rId13"/>
    <p:sldId id="275" r:id="rId14"/>
  </p:sldIdLst>
  <p:sldSz cx="14630400" cy="8229600"/>
  <p:notesSz cx="8229600" cy="14630400"/>
  <p:embeddedFontLst>
    <p:embeddedFont>
      <p:font typeface="Cambria Math" panose="02040503050406030204" pitchFamily="18" charset="0"/>
      <p:regular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Slab" pitchFamily="2" charset="0"/>
      <p:regular r:id="rId21"/>
      <p:bold r:id="rId22"/>
    </p:embeddedFont>
  </p:embeddedFontLst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7247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../Desktop/BSc/year3/sem%20B/system%20genetics/HW3_system_genetics/baboon%20edited.mp4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7665"/>
            <a:ext cx="5727621" cy="489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Milestone 2 : Workshop in Computational Analysis of the Microbiome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6548914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Tomer Oron &amp; Yuval Dotan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78292A-DB27-180A-AB0F-081EF8567E26}"/>
              </a:ext>
            </a:extLst>
          </p:cNvPr>
          <p:cNvSpPr txBox="1"/>
          <p:nvPr/>
        </p:nvSpPr>
        <p:spPr>
          <a:xfrm>
            <a:off x="565079" y="674113"/>
            <a:ext cx="3823483" cy="777136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Model Fitting</a:t>
            </a:r>
            <a:endParaRPr lang="he-IL" sz="4450" dirty="0">
              <a:solidFill>
                <a:srgbClr val="3257B8"/>
              </a:solidFill>
              <a:latin typeface="Roboto Slab" pitchFamily="34" charset="0"/>
              <a:ea typeface="Roboto Slab" pitchFamily="3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CE876C7-C408-6AC3-B9D5-C86F77787670}"/>
                  </a:ext>
                </a:extLst>
              </p:cNvPr>
              <p:cNvSpPr txBox="1"/>
              <p:nvPr/>
            </p:nvSpPr>
            <p:spPr>
              <a:xfrm>
                <a:off x="565079" y="1910178"/>
                <a:ext cx="12185151" cy="72943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36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Optimization conducted for all the 60 baboons in the training set, the fitting was done for every sample except the first 2.</a:t>
                </a:r>
              </a:p>
              <a:p>
                <a:endParaRPr lang="en-US" sz="36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  <a:p>
                <a14:m>
                  <m:oMath xmlns:m="http://schemas.openxmlformats.org/officeDocument/2006/math">
                    <m:r>
                      <a:rPr lang="he-IL" sz="3600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36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he-IL" sz="36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36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were optimized per baboon,</a:t>
                </a:r>
              </a:p>
              <a:p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36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was optimized over all the baboons together.</a:t>
                </a:r>
                <a:br>
                  <a:rPr lang="en-US" sz="36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</a:br>
                <a:endParaRPr lang="en-US" sz="36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  <a:p>
                <a:r>
                  <a:rPr lang="en-US" sz="36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Loss function:  Bray – Curtis dissimilarity</a:t>
                </a:r>
              </a:p>
              <a:p>
                <a:endParaRPr lang="en-US" sz="36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  <a:p>
                <a:r>
                  <a:rPr lang="en-US" sz="36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The result – 60 different model, each representing one baboon.</a:t>
                </a:r>
                <a:endParaRPr lang="he-IL" sz="36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  <a:p>
                <a:endParaRPr lang="he-IL" sz="3600" dirty="0"/>
              </a:p>
              <a:p>
                <a:endParaRPr lang="en-US" sz="36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CE876C7-C408-6AC3-B9D5-C86F777876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079" y="1910178"/>
                <a:ext cx="12185151" cy="7294305"/>
              </a:xfrm>
              <a:prstGeom prst="rect">
                <a:avLst/>
              </a:prstGeom>
              <a:blipFill>
                <a:blip r:embed="rId2"/>
                <a:stretch>
                  <a:fillRect l="-1551" t="-125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1967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78292A-DB27-180A-AB0F-081EF8567E26}"/>
              </a:ext>
            </a:extLst>
          </p:cNvPr>
          <p:cNvSpPr txBox="1"/>
          <p:nvPr/>
        </p:nvSpPr>
        <p:spPr>
          <a:xfrm>
            <a:off x="565079" y="674113"/>
            <a:ext cx="4931158" cy="777136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Model Prediction </a:t>
            </a:r>
            <a:endParaRPr lang="he-IL" sz="4450" dirty="0">
              <a:solidFill>
                <a:srgbClr val="3257B8"/>
              </a:solidFill>
              <a:latin typeface="Roboto Slab" pitchFamily="34" charset="0"/>
              <a:ea typeface="Roboto Slab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E876C7-C408-6AC3-B9D5-C86F77787670}"/>
              </a:ext>
            </a:extLst>
          </p:cNvPr>
          <p:cNvSpPr txBox="1"/>
          <p:nvPr/>
        </p:nvSpPr>
        <p:spPr>
          <a:xfrm>
            <a:off x="164387" y="2300596"/>
            <a:ext cx="1283242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Given baboon complete metadata, and partial data we would like to predict the missing data</a:t>
            </a:r>
          </a:p>
          <a:p>
            <a:endParaRPr lang="en-US" sz="36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 each sample, using the 60 models trained, we were able to obtain 60 composition prediction</a:t>
            </a:r>
          </a:p>
          <a:p>
            <a:pPr marL="0" indent="0">
              <a:buNone/>
            </a:pPr>
            <a:endParaRPr lang="en-US" sz="36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r>
              <a:rPr lang="en-US" sz="3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Then the 60 predictions were weighted according to the metadata (specifically the social group) to unite into one prediction</a:t>
            </a:r>
          </a:p>
        </p:txBody>
      </p:sp>
    </p:spTree>
    <p:extLst>
      <p:ext uri="{BB962C8B-B14F-4D97-AF65-F5344CB8AC3E}">
        <p14:creationId xmlns:p14="http://schemas.microsoft.com/office/powerpoint/2010/main" val="351888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78292A-DB27-180A-AB0F-081EF8567E26}"/>
              </a:ext>
            </a:extLst>
          </p:cNvPr>
          <p:cNvSpPr txBox="1"/>
          <p:nvPr/>
        </p:nvSpPr>
        <p:spPr>
          <a:xfrm>
            <a:off x="565079" y="674113"/>
            <a:ext cx="4751622" cy="777136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Model validation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E876C7-C408-6AC3-B9D5-C86F77787670}"/>
              </a:ext>
            </a:extLst>
          </p:cNvPr>
          <p:cNvSpPr txBox="1"/>
          <p:nvPr/>
        </p:nvSpPr>
        <p:spPr>
          <a:xfrm>
            <a:off x="164387" y="2300596"/>
            <a:ext cx="14466013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 the 20 baboons, we tested 2 scenarios:</a:t>
            </a:r>
          </a:p>
          <a:p>
            <a:endParaRPr lang="en-US" sz="36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r>
              <a:rPr lang="en-US" sz="3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1. Tests of predicting the last 10 samples</a:t>
            </a:r>
          </a:p>
          <a:p>
            <a:endParaRPr lang="en-US" sz="36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r>
              <a:rPr lang="en-US" sz="3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2. Tests of predicting all samples using only the first 2 samples</a:t>
            </a:r>
          </a:p>
          <a:p>
            <a:endParaRPr lang="en-US" sz="36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endParaRPr lang="en-US" sz="36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r>
              <a:rPr lang="en-US" sz="3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Every scenario was tested using iterative, and non iterative prediction</a:t>
            </a:r>
          </a:p>
          <a:p>
            <a:endParaRPr lang="en-US" sz="36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11263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78292A-DB27-180A-AB0F-081EF8567E26}"/>
              </a:ext>
            </a:extLst>
          </p:cNvPr>
          <p:cNvSpPr txBox="1"/>
          <p:nvPr/>
        </p:nvSpPr>
        <p:spPr>
          <a:xfrm>
            <a:off x="565079" y="674113"/>
            <a:ext cx="7241085" cy="777136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Model validation - Results</a:t>
            </a:r>
          </a:p>
        </p:txBody>
      </p:sp>
    </p:spTree>
    <p:extLst>
      <p:ext uri="{BB962C8B-B14F-4D97-AF65-F5344CB8AC3E}">
        <p14:creationId xmlns:p14="http://schemas.microsoft.com/office/powerpoint/2010/main" val="4131424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546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Discussion Points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1587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4" name="Text 2"/>
          <p:cNvSpPr/>
          <p:nvPr/>
        </p:nvSpPr>
        <p:spPr>
          <a:xfrm>
            <a:off x="978813" y="4243745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4158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Milestone 1 Recap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4649153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Review key findings from previous milestone.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41587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8" name="Text 6"/>
          <p:cNvSpPr/>
          <p:nvPr/>
        </p:nvSpPr>
        <p:spPr>
          <a:xfrm>
            <a:off x="5378172" y="4243745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54078" y="4158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Proposed Model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54078" y="4649153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Introduce new computational model for microbiome analysis.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41587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12" name="Text 10"/>
          <p:cNvSpPr/>
          <p:nvPr/>
        </p:nvSpPr>
        <p:spPr>
          <a:xfrm>
            <a:off x="9803368" y="4243745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377249" y="4158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Validation Results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377249" y="4649153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 outcomes from model testing on validation set.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606733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9" y="0"/>
            <a:ext cx="1460097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8307" y="563839"/>
            <a:ext cx="70673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Time Difference Challenge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588307" y="18395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Average Gap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588307" y="2420737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46.849 days between subsequent samples.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127445" y="1839593"/>
            <a:ext cx="34647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Long Gaps (Over 180 days)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127445" y="242073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affecting 70+ baboons.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66584" y="18395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Gap Frequency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66584" y="242073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3.25 long gaps per baboon.</a:t>
            </a: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CA136F-02E2-7F35-18FC-E6D326D44FB1}"/>
              </a:ext>
            </a:extLst>
          </p:cNvPr>
          <p:cNvSpPr txBox="1"/>
          <p:nvPr/>
        </p:nvSpPr>
        <p:spPr>
          <a:xfrm>
            <a:off x="4573654" y="7519865"/>
            <a:ext cx="665434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hlinkClick r:id="rId2" action="ppaction://hlinkfile"/>
              </a:rPr>
              <a:t>We can only guess what the baboons have done in these gaps…</a:t>
            </a:r>
            <a:endParaRPr lang="he-IL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D7F854A-77B7-C095-6E87-093541253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714" y="3132609"/>
            <a:ext cx="4972692" cy="3768777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02126797-11C3-FEC8-3A7B-359EB7D31D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00828" y="3131772"/>
            <a:ext cx="4972691" cy="3822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224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15CBF47-D199-39A0-742C-BE3AA8128991}"/>
              </a:ext>
            </a:extLst>
          </p:cNvPr>
          <p:cNvGrpSpPr/>
          <p:nvPr/>
        </p:nvGrpSpPr>
        <p:grpSpPr>
          <a:xfrm>
            <a:off x="650677" y="511254"/>
            <a:ext cx="13229710" cy="7718346"/>
            <a:chOff x="650677" y="511254"/>
            <a:chExt cx="11041314" cy="6998970"/>
          </a:xfrm>
        </p:grpSpPr>
        <p:sp>
          <p:nvSpPr>
            <p:cNvPr id="2" name="Text 0"/>
            <p:cNvSpPr/>
            <p:nvPr/>
          </p:nvSpPr>
          <p:spPr>
            <a:xfrm>
              <a:off x="650677" y="511254"/>
              <a:ext cx="8256627" cy="58102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4550"/>
                </a:lnSpc>
                <a:buNone/>
              </a:pPr>
              <a:r>
                <a:rPr lang="en-US" sz="3650" dirty="0">
                  <a:solidFill>
                    <a:srgbClr val="3257B8"/>
                  </a:solidFill>
                  <a:latin typeface="Roboto Slab" pitchFamily="34" charset="0"/>
                  <a:ea typeface="Roboto Slab" pitchFamily="34" charset="-122"/>
                  <a:cs typeface="Roboto Slab" pitchFamily="34" charset="-120"/>
                </a:rPr>
                <a:t>Predictive Power of Previous Samples</a:t>
              </a:r>
              <a:endParaRPr lang="en-US" sz="3650" dirty="0"/>
            </a:p>
          </p:txBody>
        </p:sp>
        <p:sp>
          <p:nvSpPr>
            <p:cNvPr id="3" name="Text 1"/>
            <p:cNvSpPr/>
            <p:nvPr/>
          </p:nvSpPr>
          <p:spPr>
            <a:xfrm>
              <a:off x="650677" y="1556980"/>
              <a:ext cx="2323981" cy="29051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250"/>
                </a:lnSpc>
                <a:buNone/>
              </a:pPr>
              <a:r>
                <a:rPr lang="en-US" sz="2400" dirty="0">
                  <a:solidFill>
                    <a:srgbClr val="3257B8"/>
                  </a:solidFill>
                  <a:latin typeface="Roboto Slab" pitchFamily="34" charset="0"/>
                  <a:ea typeface="Roboto Slab" pitchFamily="34" charset="-122"/>
                  <a:cs typeface="Roboto Slab" pitchFamily="34" charset="-120"/>
                </a:rPr>
                <a:t>Mean of All Previous</a:t>
              </a:r>
              <a:endParaRPr lang="en-US" sz="2400" dirty="0"/>
            </a:p>
          </p:txBody>
        </p:sp>
        <p:sp>
          <p:nvSpPr>
            <p:cNvPr id="4" name="Text 2"/>
            <p:cNvSpPr/>
            <p:nvPr/>
          </p:nvSpPr>
          <p:spPr>
            <a:xfrm>
              <a:off x="650677" y="2033349"/>
              <a:ext cx="6437709" cy="29753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300"/>
                </a:lnSpc>
                <a:buNone/>
              </a:pPr>
              <a:r>
                <a:rPr lang="en-US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Strong predictor for future microbiome composition.</a:t>
              </a:r>
              <a:endParaRPr lang="en-US" dirty="0"/>
            </a:p>
          </p:txBody>
        </p:sp>
        <p:pic>
          <p:nvPicPr>
            <p:cNvPr id="5" name="Image 0" descr="preencoded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0677" y="2539960"/>
              <a:ext cx="4159925" cy="4970264"/>
            </a:xfrm>
            <a:prstGeom prst="rect">
              <a:avLst/>
            </a:prstGeom>
          </p:spPr>
        </p:pic>
        <p:sp>
          <p:nvSpPr>
            <p:cNvPr id="6" name="Text 3"/>
            <p:cNvSpPr/>
            <p:nvPr/>
          </p:nvSpPr>
          <p:spPr>
            <a:xfrm>
              <a:off x="7549634" y="1556980"/>
              <a:ext cx="2323981" cy="29051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250"/>
                </a:lnSpc>
                <a:buNone/>
              </a:pPr>
              <a:r>
                <a:rPr lang="en-US" sz="2400" dirty="0">
                  <a:solidFill>
                    <a:srgbClr val="3257B8"/>
                  </a:solidFill>
                  <a:latin typeface="Roboto Slab" pitchFamily="34" charset="0"/>
                  <a:ea typeface="Roboto Slab" pitchFamily="34" charset="-122"/>
                  <a:cs typeface="Roboto Slab" pitchFamily="34" charset="-120"/>
                </a:rPr>
                <a:t>Last Sample</a:t>
              </a:r>
              <a:endParaRPr lang="en-US" sz="24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7549634" y="2033349"/>
              <a:ext cx="4142357" cy="27884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300"/>
                </a:lnSpc>
                <a:buNone/>
              </a:pPr>
              <a:r>
                <a:rPr lang="en-US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Latest sample highly indicative of current state.</a:t>
              </a:r>
              <a:endParaRPr lang="en-US" dirty="0"/>
            </a:p>
          </p:txBody>
        </p:sp>
        <p:pic>
          <p:nvPicPr>
            <p:cNvPr id="8" name="Image 1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49634" y="2539960"/>
              <a:ext cx="4008834" cy="4924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7102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1769745"/>
            <a:ext cx="7727666" cy="537079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108990" y="3051572"/>
            <a:ext cx="5968339" cy="2434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54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some features are contained in other features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256011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7"/>
          <p:cNvSpPr/>
          <p:nvPr/>
        </p:nvSpPr>
        <p:spPr>
          <a:xfrm>
            <a:off x="1155221" y="2619632"/>
            <a:ext cx="5544701" cy="200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300" dirty="0">
                <a:latin typeface="+mj-lt"/>
                <a:ea typeface="+mj-ea"/>
                <a:cs typeface="+mj-cs"/>
              </a:rPr>
              <a:t>Our Proposed Model</a:t>
            </a:r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2"/>
          <a:srcRect l="6887" r="6167"/>
          <a:stretch/>
        </p:blipFill>
        <p:spPr>
          <a:xfrm>
            <a:off x="7475058" y="10"/>
            <a:ext cx="7155342" cy="82295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1631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427F2E-4787-EDAA-9C36-33CF29A03D00}"/>
              </a:ext>
            </a:extLst>
          </p:cNvPr>
          <p:cNvSpPr txBox="1"/>
          <p:nvPr/>
        </p:nvSpPr>
        <p:spPr>
          <a:xfrm>
            <a:off x="565079" y="2188395"/>
            <a:ext cx="13705725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Using both last sample and the mean of samples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As the time difference between two consecutive samples increases, the influence of the last sample should decrease.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A seasonality effect is present.</a:t>
            </a:r>
          </a:p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endParaRPr lang="he-IL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78292A-DB27-180A-AB0F-081EF8567E26}"/>
              </a:ext>
            </a:extLst>
          </p:cNvPr>
          <p:cNvSpPr txBox="1"/>
          <p:nvPr/>
        </p:nvSpPr>
        <p:spPr>
          <a:xfrm>
            <a:off x="565079" y="674113"/>
            <a:ext cx="6210354" cy="777136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We Want a model that</a:t>
            </a:r>
            <a:endParaRPr lang="he-IL" sz="4450" dirty="0">
              <a:solidFill>
                <a:srgbClr val="3257B8"/>
              </a:solidFill>
              <a:latin typeface="Roboto Slab" pitchFamily="34" charset="0"/>
              <a:ea typeface="Roboto Slab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785D68F-06AB-B4CC-C709-E833CAB1AE3D}"/>
                  </a:ext>
                </a:extLst>
              </p:cNvPr>
              <p:cNvSpPr txBox="1"/>
              <p:nvPr/>
            </p:nvSpPr>
            <p:spPr>
              <a:xfrm>
                <a:off x="462336" y="4890499"/>
                <a:ext cx="13808467" cy="13371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he-IL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m:rPr>
                              <m:sty m:val="p"/>
                            </m:rPr>
                            <a:rPr lang="en-US" sz="36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func>
                        <m:func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6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f>
                            <m:fPr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m:rPr>
                                  <m:sty m:val="p"/>
                                </m:rPr>
                                <a:rPr lang="en-US" sz="36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num>
                            <m:den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365</m:t>
                              </m:r>
                            </m:den>
                          </m:f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m:rPr>
                                  <m:sty m:val="p"/>
                                </m:rPr>
                                <a:rPr lang="en-US" sz="36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6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f>
                                <m:fPr>
                                  <m:ctrlP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36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Δ</m:t>
                                  </m:r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num>
                                <m:den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365</m:t>
                                  </m:r>
                                </m:den>
                              </m:f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func>
                        </m:e>
                      </m:d>
                      <m:r>
                        <a:rPr lang="en-US" sz="3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acc>
                        <m:accPr>
                          <m:chr m:val="̅"/>
                          <m:ctrlPr>
                            <a:rPr lang="en-US" sz="3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3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3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e>
                      </m:acc>
                    </m:oMath>
                  </m:oMathPara>
                </a14:m>
                <a:endParaRPr lang="he-IL" sz="3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785D68F-06AB-B4CC-C709-E833CAB1AE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336" y="4890499"/>
                <a:ext cx="13808467" cy="13371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618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">
            <a:extLst>
              <a:ext uri="{FF2B5EF4-FFF2-40B4-BE49-F238E27FC236}">
                <a16:creationId xmlns:a16="http://schemas.microsoft.com/office/drawing/2014/main" id="{ED51A850-6175-09CD-3A8F-00E0AAABB5FD}"/>
              </a:ext>
            </a:extLst>
          </p:cNvPr>
          <p:cNvSpPr/>
          <p:nvPr/>
        </p:nvSpPr>
        <p:spPr>
          <a:xfrm>
            <a:off x="793790" y="6115123"/>
            <a:ext cx="7329726" cy="1376347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he-IL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7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Preprocessing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89" y="3111278"/>
            <a:ext cx="7329726" cy="1297883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5" name="Text 2"/>
          <p:cNvSpPr/>
          <p:nvPr/>
        </p:nvSpPr>
        <p:spPr>
          <a:xfrm>
            <a:off x="943485" y="31929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Baboon Splitting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43485" y="3607891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60 for training, 20 for validation.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653782"/>
            <a:ext cx="7329726" cy="1290546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8" name="Text 5"/>
          <p:cNvSpPr/>
          <p:nvPr/>
        </p:nvSpPr>
        <p:spPr>
          <a:xfrm>
            <a:off x="907623" y="4700592"/>
            <a:ext cx="29146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Chronological Sorting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43485" y="5225717"/>
            <a:ext cx="732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Samples arranged by collection date for each baboon.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43485" y="6323491"/>
            <a:ext cx="30551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Same-day Aggregation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43485" y="6813909"/>
            <a:ext cx="7329726" cy="1290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Mean calculated for multiple samples on same date from same baboon.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</TotalTime>
  <Words>390</Words>
  <Application>Microsoft Office PowerPoint</Application>
  <PresentationFormat>Custom</PresentationFormat>
  <Paragraphs>67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Cambria Math</vt:lpstr>
      <vt:lpstr>Arial</vt:lpstr>
      <vt:lpstr>Roboto Slab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Tomer Oron</cp:lastModifiedBy>
  <cp:revision>5</cp:revision>
  <dcterms:created xsi:type="dcterms:W3CDTF">2024-10-06T13:03:30Z</dcterms:created>
  <dcterms:modified xsi:type="dcterms:W3CDTF">2024-10-06T16:00:45Z</dcterms:modified>
</cp:coreProperties>
</file>